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8" r:id="rId2"/>
    <p:sldId id="256" r:id="rId3"/>
    <p:sldId id="268" r:id="rId4"/>
    <p:sldId id="267" r:id="rId5"/>
    <p:sldId id="260" r:id="rId6"/>
    <p:sldId id="257" r:id="rId7"/>
    <p:sldId id="261" r:id="rId8"/>
    <p:sldId id="272" r:id="rId9"/>
    <p:sldId id="265" r:id="rId10"/>
    <p:sldId id="262" r:id="rId11"/>
    <p:sldId id="274" r:id="rId12"/>
    <p:sldId id="273" r:id="rId13"/>
    <p:sldId id="263" r:id="rId14"/>
    <p:sldId id="271" r:id="rId15"/>
    <p:sldId id="269" r:id="rId16"/>
    <p:sldId id="264" r:id="rId17"/>
    <p:sldId id="259" r:id="rId18"/>
    <p:sldId id="275" r:id="rId19"/>
    <p:sldId id="27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CC66"/>
    <a:srgbClr val="FF3399"/>
    <a:srgbClr val="000099"/>
    <a:srgbClr val="FF0066"/>
    <a:srgbClr val="E3E5E4"/>
    <a:srgbClr val="3312BE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664" autoAdjust="0"/>
  </p:normalViewPr>
  <p:slideViewPr>
    <p:cSldViewPr snapToGrid="0">
      <p:cViewPr varScale="1">
        <p:scale>
          <a:sx n="67" d="100"/>
          <a:sy n="67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959996-45BF-4207-AA83-6308DC685ACE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5EABBE-5722-4F21-AD3C-6EBC847AF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220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5EABBE-5722-4F21-AD3C-6EBC847AF5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19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5EABBE-5722-4F21-AD3C-6EBC847AF5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8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5EABBE-5722-4F21-AD3C-6EBC847AF5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24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ED861-1009-4348-A9F1-06B53B7318D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FE25-EFA9-484F-BD6C-E6AFA492438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1157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ED861-1009-4348-A9F1-06B53B7318D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FE25-EFA9-484F-BD6C-E6AFA4924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285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ED861-1009-4348-A9F1-06B53B7318D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FE25-EFA9-484F-BD6C-E6AFA4924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559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ED861-1009-4348-A9F1-06B53B7318D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FE25-EFA9-484F-BD6C-E6AFA4924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95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ED861-1009-4348-A9F1-06B53B7318D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FE25-EFA9-484F-BD6C-E6AFA4924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0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ED861-1009-4348-A9F1-06B53B7318D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FE25-EFA9-484F-BD6C-E6AFA4924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699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ED861-1009-4348-A9F1-06B53B7318D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FE25-EFA9-484F-BD6C-E6AFA4924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67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ED861-1009-4348-A9F1-06B53B7318D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FE25-EFA9-484F-BD6C-E6AFA4924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881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ED861-1009-4348-A9F1-06B53B7318D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FE25-EFA9-484F-BD6C-E6AFA4924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197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ED861-1009-4348-A9F1-06B53B7318D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FE25-EFA9-484F-BD6C-E6AFA4924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199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ED861-1009-4348-A9F1-06B53B7318D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FE25-EFA9-484F-BD6C-E6AFA4924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117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ED861-1009-4348-A9F1-06B53B7318D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FE25-EFA9-484F-BD6C-E6AFA492438A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79138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ED861-1009-4348-A9F1-06B53B7318D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FE25-EFA9-484F-BD6C-E6AFA4924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347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ED861-1009-4348-A9F1-06B53B7318D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FE25-EFA9-484F-BD6C-E6AFA492438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154078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ED861-1009-4348-A9F1-06B53B7318D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FE25-EFA9-484F-BD6C-E6AFA4924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7503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ED861-1009-4348-A9F1-06B53B7318D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FE25-EFA9-484F-BD6C-E6AFA4924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8704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ED861-1009-4348-A9F1-06B53B7318D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FE25-EFA9-484F-BD6C-E6AFA4924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458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40ED861-1009-4348-A9F1-06B53B7318D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2DBFE25-EFA9-484F-BD6C-E6AFA49243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898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image" Target="../media/image1.jpe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gif"/><Relationship Id="rId5" Type="http://schemas.openxmlformats.org/officeDocument/2006/relationships/image" Target="../media/image16.jpg"/><Relationship Id="rId4" Type="http://schemas.openxmlformats.org/officeDocument/2006/relationships/image" Target="../media/image15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01457" y="280171"/>
            <a:ext cx="5566886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7030A0"/>
                </a:solidFill>
              </a:rPr>
              <a:t>সবাইকে</a:t>
            </a:r>
            <a:r>
              <a:rPr lang="en-US" sz="8000" dirty="0" smtClean="0">
                <a:solidFill>
                  <a:srgbClr val="7030A0"/>
                </a:solidFill>
              </a:rPr>
              <a:t> </a:t>
            </a:r>
            <a:r>
              <a:rPr lang="bn-BD" sz="8000" dirty="0" smtClean="0">
                <a:solidFill>
                  <a:srgbClr val="7030A0"/>
                </a:solidFill>
              </a:rPr>
              <a:t>শুভেচ্ছা</a:t>
            </a:r>
            <a:endParaRPr lang="en-US" sz="8000" dirty="0">
              <a:solidFill>
                <a:srgbClr val="7030A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262" y="1998827"/>
            <a:ext cx="4587711" cy="45877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052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6377" y="2051506"/>
            <a:ext cx="6444116" cy="4160326"/>
          </a:xfrm>
        </p:spPr>
        <p:txBody>
          <a:bodyPr>
            <a:normAutofit fontScale="92500" lnSpcReduction="20000"/>
          </a:bodyPr>
          <a:lstStyle/>
          <a:p>
            <a:r>
              <a:rPr lang="bn-BD" sz="43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মোঃ শহিদুল হক</a:t>
            </a:r>
          </a:p>
          <a:p>
            <a:r>
              <a:rPr lang="bn-BD" sz="3900" dirty="0" smtClean="0">
                <a:solidFill>
                  <a:srgbClr val="00B0F0"/>
                </a:solidFill>
              </a:rPr>
              <a:t>সহকারী শিক্ষক</a:t>
            </a:r>
          </a:p>
          <a:p>
            <a:r>
              <a:rPr lang="bn-BD" sz="32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চকএনায়েত উচ্চ বিদ্যালয়,</a:t>
            </a:r>
          </a:p>
          <a:p>
            <a:r>
              <a:rPr lang="bn-BD" sz="3900" dirty="0" smtClean="0">
                <a:solidFill>
                  <a:srgbClr val="002060"/>
                </a:solidFill>
              </a:rPr>
              <a:t>নওগাঁ সদর।</a:t>
            </a:r>
            <a:endParaRPr lang="en-US" sz="3900" dirty="0" smtClean="0">
              <a:solidFill>
                <a:srgbClr val="002060"/>
              </a:solidFill>
            </a:endParaRPr>
          </a:p>
          <a:p>
            <a:r>
              <a:rPr lang="en-US" sz="3200" dirty="0" smtClean="0">
                <a:solidFill>
                  <a:srgbClr val="002060"/>
                </a:solidFill>
              </a:rPr>
              <a:t>ID NO- 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  <a:endParaRPr lang="bn-BD" sz="3200" dirty="0" smtClean="0">
              <a:solidFill>
                <a:srgbClr val="002060"/>
              </a:solidFill>
            </a:endParaRPr>
          </a:p>
          <a:p>
            <a:r>
              <a:rPr lang="bn-BD" sz="3200" dirty="0" smtClean="0">
                <a:solidFill>
                  <a:srgbClr val="002060"/>
                </a:solidFill>
              </a:rPr>
              <a:t>মোবাইল নং 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01746738762</a:t>
            </a:r>
            <a:endParaRPr lang="bn-BD" sz="3200" dirty="0" smtClean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Email:shahidulhoque163@gmail.com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656" y="1066767"/>
            <a:ext cx="3114551" cy="38737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Horizontal Scroll 4"/>
          <p:cNvSpPr/>
          <p:nvPr/>
        </p:nvSpPr>
        <p:spPr>
          <a:xfrm>
            <a:off x="1843088" y="385763"/>
            <a:ext cx="6657975" cy="1314450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শিক্ষক পরিচিতি</a:t>
            </a:r>
            <a:endParaRPr lang="en-US" sz="6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480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09341" y="2109509"/>
            <a:ext cx="5432816" cy="42473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bn-BD" sz="5400" b="1" dirty="0" smtClean="0">
                <a:ln/>
                <a:solidFill>
                  <a:schemeClr val="accent4"/>
                </a:solidFill>
              </a:rPr>
              <a:t>শ্রেনীঃ</a:t>
            </a:r>
            <a:r>
              <a:rPr lang="en-US" sz="5400" b="1" dirty="0" smtClean="0">
                <a:ln/>
                <a:solidFill>
                  <a:schemeClr val="accent4"/>
                </a:solidFill>
              </a:rPr>
              <a:t>	</a:t>
            </a:r>
            <a:r>
              <a:rPr lang="bn-BD" sz="5400" b="1" dirty="0" smtClean="0">
                <a:ln/>
                <a:solidFill>
                  <a:schemeClr val="accent4"/>
                </a:solidFill>
              </a:rPr>
              <a:t>নবম    </a:t>
            </a:r>
          </a:p>
          <a:p>
            <a:r>
              <a:rPr lang="bn-BD" sz="5400" b="1" dirty="0" smtClean="0">
                <a:ln/>
                <a:solidFill>
                  <a:schemeClr val="accent4"/>
                </a:solidFill>
              </a:rPr>
              <a:t>বিষয়ঃ</a:t>
            </a:r>
            <a:r>
              <a:rPr lang="en-US" sz="5400" b="1" dirty="0" smtClean="0">
                <a:ln/>
                <a:solidFill>
                  <a:schemeClr val="accent4"/>
                </a:solidFill>
              </a:rPr>
              <a:t>	</a:t>
            </a:r>
            <a:r>
              <a:rPr lang="bn-BD" sz="5400" b="1" dirty="0" smtClean="0">
                <a:ln/>
                <a:solidFill>
                  <a:schemeClr val="accent4"/>
                </a:solidFill>
              </a:rPr>
              <a:t>পদার্থ বিজ্ঞান </a:t>
            </a:r>
          </a:p>
          <a:p>
            <a:r>
              <a:rPr lang="bn-BD" sz="5400" b="1" dirty="0" smtClean="0">
                <a:ln/>
                <a:solidFill>
                  <a:schemeClr val="accent4"/>
                </a:solidFill>
              </a:rPr>
              <a:t>অধ্যায়ঃ</a:t>
            </a:r>
            <a:r>
              <a:rPr lang="en-US" sz="5400" b="1" dirty="0" smtClean="0">
                <a:ln/>
                <a:solidFill>
                  <a:schemeClr val="accent4"/>
                </a:solidFill>
              </a:rPr>
              <a:t>	</a:t>
            </a:r>
            <a:r>
              <a:rPr lang="bn-BD" sz="5400" b="1" dirty="0" smtClean="0">
                <a:ln/>
                <a:solidFill>
                  <a:schemeClr val="accent4"/>
                </a:solidFill>
              </a:rPr>
              <a:t>দ্বিতীয় </a:t>
            </a:r>
            <a:r>
              <a:rPr lang="en-US" sz="5400" b="1" dirty="0" smtClean="0">
                <a:ln/>
                <a:solidFill>
                  <a:schemeClr val="accent4"/>
                </a:solidFill>
              </a:rPr>
              <a:t>(</a:t>
            </a:r>
            <a:r>
              <a:rPr lang="bn-BD" sz="5400" b="1" dirty="0" smtClean="0">
                <a:ln/>
                <a:solidFill>
                  <a:schemeClr val="accent4"/>
                </a:solidFill>
              </a:rPr>
              <a:t>গতি)</a:t>
            </a:r>
          </a:p>
          <a:p>
            <a:r>
              <a:rPr lang="bn-BD" sz="5400" b="1" dirty="0" smtClean="0">
                <a:ln/>
                <a:solidFill>
                  <a:schemeClr val="accent4"/>
                </a:solidFill>
              </a:rPr>
              <a:t>সময়ঃ</a:t>
            </a:r>
            <a:r>
              <a:rPr lang="en-US" sz="5400" b="1" dirty="0" smtClean="0">
                <a:ln/>
                <a:solidFill>
                  <a:schemeClr val="accent4"/>
                </a:solidFill>
              </a:rPr>
              <a:t>	</a:t>
            </a:r>
            <a:r>
              <a:rPr lang="bn-BD" sz="5400" b="1" dirty="0" smtClean="0">
                <a:ln/>
                <a:solidFill>
                  <a:schemeClr val="accent4"/>
                </a:solidFill>
              </a:rPr>
              <a:t>৫০ মিনিট</a:t>
            </a:r>
            <a:endParaRPr lang="en-US" sz="5400" b="1" dirty="0" smtClean="0">
              <a:ln/>
              <a:solidFill>
                <a:schemeClr val="accent4"/>
              </a:solidFill>
            </a:endParaRPr>
          </a:p>
          <a:p>
            <a:r>
              <a:rPr lang="bn-BD" sz="5400" b="1" dirty="0" smtClean="0">
                <a:ln/>
                <a:solidFill>
                  <a:schemeClr val="accent4"/>
                </a:solidFill>
              </a:rPr>
              <a:t>তারিখ</a:t>
            </a:r>
            <a:r>
              <a:rPr lang="en-US" sz="5400" b="1" dirty="0" smtClean="0">
                <a:ln/>
                <a:solidFill>
                  <a:schemeClr val="accent4"/>
                </a:solidFill>
              </a:rPr>
              <a:t>:</a:t>
            </a:r>
            <a:r>
              <a:rPr lang="bn-BD" sz="5400" b="1" dirty="0" smtClean="0">
                <a:ln/>
                <a:solidFill>
                  <a:schemeClr val="accent4"/>
                </a:solidFill>
              </a:rPr>
              <a:t>১৫\০২\২০১৪ </a:t>
            </a:r>
            <a:endParaRPr lang="en-US" sz="5400" b="1" dirty="0" smtClean="0">
              <a:ln/>
              <a:solidFill>
                <a:schemeClr val="accent4"/>
              </a:solidFill>
            </a:endParaRPr>
          </a:p>
        </p:txBody>
      </p:sp>
      <p:sp>
        <p:nvSpPr>
          <p:cNvPr id="4" name="Wave 3"/>
          <p:cNvSpPr/>
          <p:nvPr/>
        </p:nvSpPr>
        <p:spPr>
          <a:xfrm>
            <a:off x="2886076" y="585788"/>
            <a:ext cx="5357812" cy="1057275"/>
          </a:xfrm>
          <a:prstGeom prst="wav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পাঠ পরিচিতি</a:t>
            </a:r>
            <a:endParaRPr lang="en-US" sz="80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634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37" y="1004754"/>
            <a:ext cx="2985678" cy="1966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404" y="3938347"/>
            <a:ext cx="2587544" cy="18033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974" y="3938347"/>
            <a:ext cx="3342469" cy="22260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885488" y="3225869"/>
            <a:ext cx="44507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rgbClr val="0070C0"/>
                </a:solidFill>
              </a:rPr>
              <a:t>চলন্ত মোটরসাইকেল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47691" y="3257052"/>
            <a:ext cx="2807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solidFill>
                  <a:srgbClr val="0070C0"/>
                </a:solidFill>
              </a:rPr>
              <a:t>চলন্ত ফ্যান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5337" y="6199396"/>
            <a:ext cx="2717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solidFill>
                  <a:srgbClr val="0070C0"/>
                </a:solidFill>
              </a:rPr>
              <a:t>দৌড়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74974" y="6199397"/>
            <a:ext cx="3387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solidFill>
                  <a:srgbClr val="0070C0"/>
                </a:solidFill>
              </a:rPr>
              <a:t> চলন্ত বাস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691" y="1004754"/>
            <a:ext cx="2880311" cy="21574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Double Wave 5"/>
          <p:cNvSpPr/>
          <p:nvPr/>
        </p:nvSpPr>
        <p:spPr>
          <a:xfrm>
            <a:off x="2593550" y="185049"/>
            <a:ext cx="6357938" cy="600075"/>
          </a:xfrm>
          <a:prstGeom prst="doubleWave">
            <a:avLst/>
          </a:prstGeom>
          <a:blipFill>
            <a:blip r:embed="rId7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নিচের চিত্রগুলো লক্ষ কর </a:t>
            </a:r>
            <a:endParaRPr lang="en-US" sz="6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384858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98543" y="1260153"/>
            <a:ext cx="5302581" cy="1311128"/>
          </a:xfrm>
          <a:prstGeom prst="rect">
            <a:avLst/>
          </a:prstGeom>
          <a:gradFill>
            <a:gsLst>
              <a:gs pos="0">
                <a:schemeClr val="bg2">
                  <a:tint val="97000"/>
                  <a:hueMod val="92000"/>
                  <a:satMod val="169000"/>
                  <a:lumMod val="164000"/>
                </a:schemeClr>
              </a:gs>
              <a:gs pos="100000">
                <a:schemeClr val="bg2">
                  <a:shade val="96000"/>
                  <a:satMod val="120000"/>
                  <a:lumMod val="90000"/>
                </a:schemeClr>
              </a:gs>
            </a:gsLst>
            <a:path path="circle">
              <a:fillToRect b="100000"/>
            </a:path>
          </a:gradFill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bn-BD" sz="8800" dirty="0">
                <a:solidFill>
                  <a:srgbClr val="ED7D31">
                    <a:lumMod val="75000"/>
                  </a:srgbClr>
                </a:solidFill>
              </a:rPr>
              <a:t>আজকের পাঠ </a:t>
            </a:r>
            <a:endParaRPr lang="en-US" sz="8800" dirty="0">
              <a:solidFill>
                <a:prstClr val="black"/>
              </a:solidFill>
            </a:endParaRPr>
          </a:p>
        </p:txBody>
      </p:sp>
      <p:sp>
        <p:nvSpPr>
          <p:cNvPr id="3" name="Wave 2"/>
          <p:cNvSpPr/>
          <p:nvPr/>
        </p:nvSpPr>
        <p:spPr>
          <a:xfrm>
            <a:off x="3843337" y="3443288"/>
            <a:ext cx="4327856" cy="2043113"/>
          </a:xfrm>
          <a:prstGeom prst="wave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9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গতি</a:t>
            </a:r>
            <a:endParaRPr lang="en-US" sz="9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0766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157090" y="1471736"/>
            <a:ext cx="4982500" cy="769441"/>
          </a:xfrm>
          <a:prstGeom prst="rect">
            <a:avLst/>
          </a:prstGeom>
          <a:gradFill>
            <a:gsLst>
              <a:gs pos="0">
                <a:schemeClr val="bg2">
                  <a:tint val="97000"/>
                  <a:hueMod val="92000"/>
                  <a:satMod val="169000"/>
                  <a:lumMod val="164000"/>
                </a:schemeClr>
              </a:gs>
              <a:gs pos="100000">
                <a:schemeClr val="bg2">
                  <a:shade val="96000"/>
                  <a:satMod val="120000"/>
                  <a:lumMod val="90000"/>
                </a:schemeClr>
              </a:gs>
            </a:gsLst>
            <a:path path="circle">
              <a:fillToRect b="100000"/>
            </a:path>
          </a:gradFill>
          <a:scene3d>
            <a:camera prst="obliqueBottomRight"/>
            <a:lightRig rig="threePt" dir="t"/>
          </a:scene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bn-BD" sz="4400" b="1" dirty="0" smtClean="0">
                <a:ln/>
                <a:solidFill>
                  <a:schemeClr val="accent4"/>
                </a:solidFill>
              </a:rPr>
              <a:t> এ পাঠ শেষে শিক্ষার্থীরা -</a:t>
            </a:r>
            <a:endParaRPr lang="en-US" sz="4400" b="1" dirty="0">
              <a:ln/>
              <a:solidFill>
                <a:schemeClr val="accent4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728788" y="2514782"/>
            <a:ext cx="8958263" cy="381476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(ক) শিক্ষার্থীরা গতি কী বলতে পারবে।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(খ)  গতির প্রকারভেদ বলতে পারবে</a:t>
            </a: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  <a:p>
            <a:r>
              <a:rPr lang="bn-BD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(গ) দুটি গতিশীল বস্তুর ব্যবহার সম্পর্কে বলতে পারবে।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Left-Right Arrow 4"/>
          <p:cNvSpPr/>
          <p:nvPr/>
        </p:nvSpPr>
        <p:spPr>
          <a:xfrm>
            <a:off x="3185889" y="298996"/>
            <a:ext cx="4986337" cy="971644"/>
          </a:xfrm>
          <a:prstGeom prst="leftRightArrow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b="1" dirty="0">
                <a:ln/>
                <a:solidFill>
                  <a:schemeClr val="accent3"/>
                </a:solidFill>
              </a:rPr>
              <a:t>শিখনফল</a:t>
            </a:r>
            <a:endParaRPr lang="en-US" sz="8000" b="1" dirty="0">
              <a:ln/>
              <a:solidFill>
                <a:schemeClr val="accent3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79058" y="3244334"/>
            <a:ext cx="8338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>
                <a:ln/>
                <a:solidFill>
                  <a:schemeClr val="accent3"/>
                </a:solidFill>
              </a:rPr>
              <a:t>শিখনফল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79058" y="3244334"/>
            <a:ext cx="8338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b="1" dirty="0">
                <a:ln/>
                <a:solidFill>
                  <a:schemeClr val="accent3"/>
                </a:solidFill>
              </a:rPr>
              <a:t>শিখনফল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354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516" y="1115522"/>
            <a:ext cx="3698544" cy="24664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966" y="1242762"/>
            <a:ext cx="3515231" cy="23392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3203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57288" y="2757488"/>
            <a:ext cx="10329862" cy="3871912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b="1" dirty="0">
                <a:ln/>
                <a:solidFill>
                  <a:schemeClr val="accent4"/>
                </a:solidFill>
              </a:rPr>
              <a:t>সমাধানঃ</a:t>
            </a:r>
            <a:endParaRPr lang="en-US" sz="4400" b="1" dirty="0">
              <a:ln/>
              <a:solidFill>
                <a:schemeClr val="accent4"/>
              </a:solidFill>
            </a:endParaRPr>
          </a:p>
          <a:p>
            <a:r>
              <a:rPr lang="bn-BD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সময়ের পরিবর্তনের পরিপার্শের সাপেক্ষে যখন কোনো বস্তুর অবস্থানের পরিবর্তন ঘটে তখন তাকে গতিশীল বলে। আর  অবস্থানের এ পরিবর্তের ঘটনাকে গতি বলে।</a:t>
            </a:r>
            <a:endParaRPr lang="en-US" sz="4400" b="1" dirty="0">
              <a:ln/>
              <a:solidFill>
                <a:schemeClr val="accent4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157288" y="542925"/>
            <a:ext cx="10072687" cy="1814513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গতি কাকে বলে ? (একক কাজ)</a:t>
            </a:r>
            <a:r>
              <a:rPr lang="en-US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</a:t>
            </a:r>
            <a:r>
              <a:rPr lang="en-US" sz="6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     </a:t>
            </a:r>
            <a:r>
              <a:rPr lang="bn-BD" sz="6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সময় </a:t>
            </a:r>
            <a:r>
              <a:rPr lang="bn-BD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৩মিনিট</a:t>
            </a:r>
            <a:endParaRPr lang="en-US" sz="6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913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2422" y="1193420"/>
            <a:ext cx="1198745" cy="17738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022" y="4127242"/>
            <a:ext cx="2710473" cy="12771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717" y="4032304"/>
            <a:ext cx="2867028" cy="13551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034" y="1435821"/>
            <a:ext cx="2552392" cy="15314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942" y="2674743"/>
            <a:ext cx="2700707" cy="209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951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457325" y="1600200"/>
            <a:ext cx="9043988" cy="4329113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গতি কত প্রকার ও কী কী ?  </a:t>
            </a:r>
          </a:p>
          <a:p>
            <a:pPr algn="ctr"/>
            <a:r>
              <a:rPr lang="bn-BD" sz="6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(জোড়ায় কাজ) </a:t>
            </a:r>
          </a:p>
          <a:p>
            <a:pPr algn="ctr"/>
            <a:r>
              <a:rPr lang="bn-BD" sz="6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সময় ৫মিনিট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58099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343025" y="2414588"/>
            <a:ext cx="9644063" cy="3843337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ln/>
                <a:solidFill>
                  <a:schemeClr val="accent3"/>
                </a:solidFill>
              </a:rPr>
              <a:t>(ক রৈখিক গতি</a:t>
            </a:r>
          </a:p>
          <a:p>
            <a:pPr algn="ctr"/>
            <a:r>
              <a:rPr lang="bn-BD" sz="4000" b="1" dirty="0">
                <a:ln/>
                <a:solidFill>
                  <a:schemeClr val="accent3"/>
                </a:solidFill>
              </a:rPr>
              <a:t>(খ) ঘূর্ণন গতি</a:t>
            </a:r>
            <a:endParaRPr lang="en-US" sz="4000" b="1" dirty="0">
              <a:ln/>
              <a:solidFill>
                <a:schemeClr val="accent3"/>
              </a:solidFill>
            </a:endParaRPr>
          </a:p>
          <a:p>
            <a:pPr algn="ctr"/>
            <a:r>
              <a:rPr lang="bn-BD" sz="4000" b="1" dirty="0">
                <a:ln/>
                <a:solidFill>
                  <a:schemeClr val="accent3"/>
                </a:solidFill>
              </a:rPr>
              <a:t>(গ) স্পন্দন  গতি</a:t>
            </a:r>
            <a:endParaRPr lang="en-US" sz="4000" b="1" dirty="0">
              <a:ln/>
              <a:solidFill>
                <a:schemeClr val="accent3"/>
              </a:solidFill>
            </a:endParaRPr>
          </a:p>
          <a:p>
            <a:pPr algn="ctr"/>
            <a:r>
              <a:rPr lang="bn-BD" sz="4000" b="1" dirty="0">
                <a:ln/>
                <a:solidFill>
                  <a:schemeClr val="accent3"/>
                </a:solidFill>
              </a:rPr>
              <a:t>(ঘ) চলন গতি</a:t>
            </a:r>
          </a:p>
          <a:p>
            <a:pPr algn="ctr"/>
            <a:r>
              <a:rPr lang="bn-BD" sz="4000" b="1" dirty="0">
                <a:ln/>
                <a:solidFill>
                  <a:schemeClr val="accent3"/>
                </a:solidFill>
              </a:rPr>
              <a:t>(ঙ) পর্যায়বৃত্ত </a:t>
            </a:r>
            <a:r>
              <a:rPr lang="bn-BD" sz="4000" b="1" dirty="0" smtClean="0">
                <a:ln/>
                <a:solidFill>
                  <a:schemeClr val="accent3"/>
                </a:solidFill>
              </a:rPr>
              <a:t>গতি </a:t>
            </a:r>
            <a:endParaRPr lang="en-US" sz="4000" b="1" dirty="0">
              <a:ln/>
              <a:solidFill>
                <a:schemeClr val="accent3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100138" y="657225"/>
            <a:ext cx="10372725" cy="1528763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5400" b="1" dirty="0">
                <a:ln/>
                <a:solidFill>
                  <a:schemeClr val="accent4"/>
                </a:solidFill>
              </a:rPr>
              <a:t>সমাধানঃ</a:t>
            </a:r>
            <a:r>
              <a:rPr lang="en-US" sz="5400" b="1" dirty="0">
                <a:ln/>
                <a:solidFill>
                  <a:schemeClr val="accent4"/>
                </a:solidFill>
              </a:rPr>
              <a:t> </a:t>
            </a:r>
            <a:r>
              <a:rPr lang="bn-BD" sz="5400" b="1" dirty="0">
                <a:ln/>
                <a:solidFill>
                  <a:schemeClr val="accent4"/>
                </a:solidFill>
              </a:rPr>
              <a:t>গতি ৫ প্রকার যা নিচে দেখানো হলঃ </a:t>
            </a:r>
            <a:endParaRPr lang="en-US" sz="5400" b="1" dirty="0">
              <a:ln/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863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575" y="842909"/>
            <a:ext cx="2733888" cy="20504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643" y="551595"/>
            <a:ext cx="3122305" cy="23417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545" y="3605851"/>
            <a:ext cx="3418098" cy="23991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6119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57313" y="2900362"/>
            <a:ext cx="9444038" cy="3400425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সমাধানঃ</a:t>
            </a:r>
            <a:endParaRPr lang="en-US" sz="48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pPr algn="ctr"/>
            <a:r>
              <a:rPr lang="bn-BD" sz="4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দুটি গতিশীল বস্তু হলঃ</a:t>
            </a:r>
            <a:endParaRPr lang="en-US" sz="48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pPr algn="ctr"/>
            <a:r>
              <a:rPr lang="bn-BD" sz="4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(ক) ফ্যান এবং</a:t>
            </a:r>
            <a:endParaRPr lang="en-US" sz="48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pPr algn="ctr"/>
            <a:r>
              <a:rPr lang="bn-BD" sz="4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(খ) মোটর গাড়ী </a:t>
            </a:r>
            <a:endParaRPr lang="en-US" sz="4800" dirty="0">
              <a:solidFill>
                <a:srgbClr val="0070C0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357313" y="514350"/>
            <a:ext cx="9444038" cy="2214563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ln/>
                <a:solidFill>
                  <a:schemeClr val="accent4"/>
                </a:solidFill>
              </a:rPr>
              <a:t>দুটি গতিশীল বস্তুর ব্যবহার উল্লেখ কর।</a:t>
            </a:r>
            <a:endParaRPr lang="en-US" sz="6000" b="1" dirty="0">
              <a:ln/>
              <a:solidFill>
                <a:schemeClr val="accent4"/>
              </a:solidFill>
            </a:endParaRPr>
          </a:p>
          <a:p>
            <a:pPr algn="ctr"/>
            <a:r>
              <a:rPr lang="bn-BD" sz="6000" b="1" dirty="0">
                <a:ln/>
                <a:solidFill>
                  <a:schemeClr val="accent4"/>
                </a:solidFill>
              </a:rPr>
              <a:t>(দলীয় কাজ) </a:t>
            </a:r>
            <a:r>
              <a:rPr lang="en-US" sz="6000" b="1" dirty="0">
                <a:ln/>
                <a:solidFill>
                  <a:schemeClr val="accent4"/>
                </a:solidFill>
              </a:rPr>
              <a:t>  </a:t>
            </a:r>
            <a:r>
              <a:rPr lang="bn-BD" sz="6000" b="1" dirty="0">
                <a:ln/>
                <a:solidFill>
                  <a:schemeClr val="accent4"/>
                </a:solidFill>
              </a:rPr>
              <a:t>সময় ৮মিনিট</a:t>
            </a:r>
            <a:endParaRPr lang="en-US" sz="6000" b="1" dirty="0">
              <a:ln/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37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671637" y="985837"/>
            <a:ext cx="8929687" cy="4043363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(ক) ফ্যান এর ব্যাবহারঃ  ফ্যান সাধারণত</a:t>
            </a:r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 </a:t>
            </a:r>
            <a:r>
              <a:rPr lang="bn-BD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বাতাস দেওয়ার কাজে ব্যাবহার করা হয়।   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9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486024" y="1343026"/>
            <a:ext cx="7200900" cy="8001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rgbClr val="0070C0"/>
                </a:solidFill>
              </a:rPr>
              <a:t> </a:t>
            </a:r>
            <a:r>
              <a:rPr lang="bn-BD" sz="6000" dirty="0">
                <a:solidFill>
                  <a:srgbClr val="0070C0"/>
                </a:solidFill>
              </a:rPr>
              <a:t>(খ) মোটর গাড়ীর ব্যাবহারঃ  </a:t>
            </a:r>
            <a:endParaRPr lang="en-US" sz="6000" dirty="0">
              <a:solidFill>
                <a:srgbClr val="0070C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357312" y="2571750"/>
            <a:ext cx="9458324" cy="29718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</a:t>
            </a:r>
            <a:r>
              <a:rPr lang="en-US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)</a:t>
            </a:r>
            <a:r>
              <a:rPr lang="bn-BD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মোটরগাড়ি যাত্রি  পরিবহনের কাজে ব্যবহার করা হয়।</a:t>
            </a:r>
            <a:r>
              <a:rPr lang="en-US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</a:p>
          <a:p>
            <a:r>
              <a:rPr lang="en-US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ii) </a:t>
            </a:r>
            <a:r>
              <a:rPr lang="bn-BD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মালামাল পরিবহনের কাজে ব্যবহার করা হয়।</a:t>
            </a:r>
            <a:r>
              <a:rPr lang="en-US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935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391021" y="1292086"/>
            <a:ext cx="7743825" cy="2488302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>
                <a:solidFill>
                  <a:srgbClr val="7030A0"/>
                </a:solidFill>
              </a:rPr>
              <a:t>১</a:t>
            </a:r>
            <a:r>
              <a:rPr lang="bn-BD" sz="4000" dirty="0">
                <a:solidFill>
                  <a:srgbClr val="7030A0"/>
                </a:solidFill>
              </a:rPr>
              <a:t>।  নিচের কোনটি পর্যায়বৃত্ত গতির উদাহরণ ?</a:t>
            </a:r>
          </a:p>
          <a:p>
            <a:r>
              <a:rPr lang="bn-BD" sz="4000" dirty="0"/>
              <a:t>   </a:t>
            </a:r>
            <a:r>
              <a:rPr lang="bn-BD" sz="4000" dirty="0">
                <a:solidFill>
                  <a:srgbClr val="7030A0"/>
                </a:solidFill>
              </a:rPr>
              <a:t>(ক) ট্রেনে চলা             (খ) ঘড়ি কাঁটা</a:t>
            </a:r>
          </a:p>
          <a:p>
            <a:r>
              <a:rPr lang="bn-BD" sz="4000" dirty="0">
                <a:solidFill>
                  <a:srgbClr val="7030A0"/>
                </a:solidFill>
              </a:rPr>
              <a:t>   (গ) লাফ দেওয়া           (ঘ) গিটারের তারের</a:t>
            </a:r>
            <a:endParaRPr lang="en-US" sz="4000" dirty="0">
              <a:solidFill>
                <a:srgbClr val="7030A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948359" y="15179"/>
            <a:ext cx="4629150" cy="1104805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chemeClr val="accent6">
                    <a:lumMod val="50000"/>
                  </a:schemeClr>
                </a:solidFill>
              </a:rPr>
              <a:t>মুল্যায়ন</a:t>
            </a:r>
            <a:endParaRPr lang="en-US" sz="6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615352" y="4116396"/>
            <a:ext cx="7519494" cy="2373948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>
                <a:solidFill>
                  <a:srgbClr val="0070C0"/>
                </a:solidFill>
              </a:rPr>
              <a:t>২। কোন বস্তুর অবস্থানের পরিবর্তন কত ভাবে হয় ?</a:t>
            </a:r>
          </a:p>
          <a:p>
            <a:r>
              <a:rPr lang="bn-BD" sz="3600" dirty="0">
                <a:solidFill>
                  <a:srgbClr val="0070C0"/>
                </a:solidFill>
              </a:rPr>
              <a:t>   (ক)   ১                  (খ)   ২</a:t>
            </a:r>
            <a:endParaRPr lang="en-US" sz="3600" dirty="0">
              <a:solidFill>
                <a:srgbClr val="0070C0"/>
              </a:solidFill>
            </a:endParaRPr>
          </a:p>
          <a:p>
            <a:r>
              <a:rPr lang="bn-BD" sz="3600" dirty="0">
                <a:solidFill>
                  <a:srgbClr val="0070C0"/>
                </a:solidFill>
              </a:rPr>
              <a:t>   (গ)   ৩                  (ঘ)   ৪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5910385" y="2352235"/>
            <a:ext cx="742950" cy="3680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5436395" y="5128744"/>
            <a:ext cx="705095" cy="3492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2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971548" y="871537"/>
            <a:ext cx="9086850" cy="5157787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rgbClr val="0070C0"/>
                </a:solidFill>
              </a:rPr>
              <a:t>৩। গতি  বলতে বুঝায় –</a:t>
            </a:r>
            <a:endParaRPr lang="en-US" sz="3600" dirty="0">
              <a:solidFill>
                <a:srgbClr val="0070C0"/>
              </a:solidFill>
            </a:endParaRPr>
          </a:p>
          <a:p>
            <a:pPr algn="ctr"/>
            <a:r>
              <a:rPr lang="bn-BD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i</a:t>
            </a:r>
            <a:r>
              <a:rPr lang="en-US" sz="3600" dirty="0">
                <a:solidFill>
                  <a:srgbClr val="0070C0"/>
                </a:solidFill>
              </a:rPr>
              <a:t>) </a:t>
            </a:r>
            <a:r>
              <a:rPr lang="bn-BD" sz="3600" dirty="0">
                <a:solidFill>
                  <a:srgbClr val="0070C0"/>
                </a:solidFill>
              </a:rPr>
              <a:t>চলমান প্রক্রিয়া</a:t>
            </a:r>
            <a:endParaRPr lang="en-US" sz="3600" dirty="0">
              <a:solidFill>
                <a:srgbClr val="0070C0"/>
              </a:solidFill>
            </a:endParaRPr>
          </a:p>
          <a:p>
            <a:pPr algn="ctr"/>
            <a:r>
              <a:rPr lang="en-US" sz="3600" dirty="0">
                <a:solidFill>
                  <a:srgbClr val="0070C0"/>
                </a:solidFill>
              </a:rPr>
              <a:t>ii) </a:t>
            </a:r>
            <a:r>
              <a:rPr lang="bn-BD" sz="3600" dirty="0">
                <a:solidFill>
                  <a:srgbClr val="0070C0"/>
                </a:solidFill>
              </a:rPr>
              <a:t>স্থির  প্রক্রিয়া</a:t>
            </a:r>
            <a:endParaRPr lang="en-US" sz="3600" dirty="0">
              <a:solidFill>
                <a:srgbClr val="0070C0"/>
              </a:solidFill>
            </a:endParaRPr>
          </a:p>
          <a:p>
            <a:pPr algn="ctr"/>
            <a:r>
              <a:rPr lang="en-US" sz="3600" dirty="0" smtClean="0">
                <a:solidFill>
                  <a:srgbClr val="0070C0"/>
                </a:solidFill>
              </a:rPr>
              <a:t>         iii</a:t>
            </a:r>
            <a:r>
              <a:rPr lang="en-US" sz="3600" dirty="0">
                <a:solidFill>
                  <a:srgbClr val="0070C0"/>
                </a:solidFill>
              </a:rPr>
              <a:t>) </a:t>
            </a:r>
            <a:r>
              <a:rPr lang="bn-BD" sz="3600" dirty="0">
                <a:solidFill>
                  <a:srgbClr val="0070C0"/>
                </a:solidFill>
              </a:rPr>
              <a:t>অবস্থানেরর পরিবর্তন</a:t>
            </a:r>
            <a:endParaRPr lang="en-US" sz="3600" dirty="0">
              <a:solidFill>
                <a:srgbClr val="0070C0"/>
              </a:solidFill>
            </a:endParaRPr>
          </a:p>
          <a:p>
            <a:pPr algn="ctr"/>
            <a:r>
              <a:rPr lang="bn-BD" sz="3600" dirty="0">
                <a:solidFill>
                  <a:srgbClr val="0070C0"/>
                </a:solidFill>
              </a:rPr>
              <a:t>কোনটি সঠিক ?</a:t>
            </a:r>
            <a:endParaRPr lang="en-US" sz="3600" dirty="0">
              <a:solidFill>
                <a:srgbClr val="0070C0"/>
              </a:solidFill>
            </a:endParaRPr>
          </a:p>
          <a:p>
            <a:pPr algn="ctr"/>
            <a:r>
              <a:rPr lang="en-US" sz="3600" dirty="0" smtClean="0">
                <a:solidFill>
                  <a:srgbClr val="0070C0"/>
                </a:solidFill>
              </a:rPr>
              <a:t>     </a:t>
            </a:r>
            <a:r>
              <a:rPr lang="bn-BD" sz="3600" dirty="0" smtClean="0">
                <a:solidFill>
                  <a:srgbClr val="0070C0"/>
                </a:solidFill>
              </a:rPr>
              <a:t>(</a:t>
            </a:r>
            <a:r>
              <a:rPr lang="bn-BD" sz="3600" dirty="0">
                <a:solidFill>
                  <a:srgbClr val="0070C0"/>
                </a:solidFill>
              </a:rPr>
              <a:t>ক) </a:t>
            </a:r>
            <a:r>
              <a:rPr lang="en-US" sz="3600" dirty="0" err="1">
                <a:solidFill>
                  <a:srgbClr val="0070C0"/>
                </a:solidFill>
              </a:rPr>
              <a:t>i</a:t>
            </a:r>
            <a:r>
              <a:rPr lang="en-US" sz="3600" dirty="0">
                <a:solidFill>
                  <a:srgbClr val="0070C0"/>
                </a:solidFill>
              </a:rPr>
              <a:t>           </a:t>
            </a:r>
            <a:r>
              <a:rPr lang="bn-BD" sz="3600" dirty="0">
                <a:solidFill>
                  <a:srgbClr val="0070C0"/>
                </a:solidFill>
              </a:rPr>
              <a:t>(খ) </a:t>
            </a:r>
            <a:r>
              <a:rPr lang="en-US" sz="3600" dirty="0">
                <a:solidFill>
                  <a:srgbClr val="0070C0"/>
                </a:solidFill>
              </a:rPr>
              <a:t>ii </a:t>
            </a:r>
            <a:r>
              <a:rPr lang="bn-BD" sz="3600" dirty="0">
                <a:solidFill>
                  <a:srgbClr val="0070C0"/>
                </a:solidFill>
              </a:rPr>
              <a:t>ও </a:t>
            </a:r>
            <a:r>
              <a:rPr lang="en-US" sz="3600" dirty="0">
                <a:solidFill>
                  <a:srgbClr val="0070C0"/>
                </a:solidFill>
              </a:rPr>
              <a:t>iii</a:t>
            </a:r>
          </a:p>
          <a:p>
            <a:pPr algn="ctr"/>
            <a:r>
              <a:rPr lang="en-US" sz="3600" dirty="0" smtClean="0">
                <a:solidFill>
                  <a:srgbClr val="0070C0"/>
                </a:solidFill>
              </a:rPr>
              <a:t>       </a:t>
            </a:r>
            <a:r>
              <a:rPr lang="bn-BD" sz="3600" dirty="0" smtClean="0">
                <a:solidFill>
                  <a:srgbClr val="0070C0"/>
                </a:solidFill>
              </a:rPr>
              <a:t>(</a:t>
            </a:r>
            <a:r>
              <a:rPr lang="bn-BD" sz="3600" dirty="0">
                <a:solidFill>
                  <a:srgbClr val="0070C0"/>
                </a:solidFill>
              </a:rPr>
              <a:t>গ)</a:t>
            </a:r>
            <a:r>
              <a:rPr lang="en-US" sz="3600" dirty="0">
                <a:solidFill>
                  <a:srgbClr val="0070C0"/>
                </a:solidFill>
              </a:rPr>
              <a:t>  </a:t>
            </a:r>
            <a:r>
              <a:rPr lang="en-US" sz="3600" dirty="0" err="1">
                <a:solidFill>
                  <a:srgbClr val="0070C0"/>
                </a:solidFill>
              </a:rPr>
              <a:t>i</a:t>
            </a:r>
            <a:r>
              <a:rPr lang="bn-BD" sz="3600" dirty="0">
                <a:solidFill>
                  <a:srgbClr val="0070C0"/>
                </a:solidFill>
              </a:rPr>
              <a:t> ও </a:t>
            </a:r>
            <a:r>
              <a:rPr lang="en-US" sz="3600" dirty="0">
                <a:solidFill>
                  <a:srgbClr val="0070C0"/>
                </a:solidFill>
              </a:rPr>
              <a:t>iii     </a:t>
            </a:r>
            <a:r>
              <a:rPr lang="bn-BD" sz="3600" dirty="0">
                <a:solidFill>
                  <a:srgbClr val="0070C0"/>
                </a:solidFill>
              </a:rPr>
              <a:t>(ঘ) </a:t>
            </a:r>
            <a:r>
              <a:rPr lang="en-US" sz="3600" dirty="0">
                <a:solidFill>
                  <a:srgbClr val="0070C0"/>
                </a:solidFill>
              </a:rPr>
              <a:t>ii</a:t>
            </a:r>
            <a:r>
              <a:rPr lang="bn-BD" sz="3600" dirty="0">
                <a:solidFill>
                  <a:srgbClr val="0070C0"/>
                </a:solidFill>
              </a:rPr>
              <a:t>  ও</a:t>
            </a:r>
            <a:r>
              <a:rPr lang="en-US" sz="3600" dirty="0">
                <a:solidFill>
                  <a:srgbClr val="0070C0"/>
                </a:solidFill>
              </a:rPr>
              <a:t> iii</a:t>
            </a:r>
          </a:p>
        </p:txBody>
      </p:sp>
      <p:sp>
        <p:nvSpPr>
          <p:cNvPr id="5" name="Right Arrow 4"/>
          <p:cNvSpPr/>
          <p:nvPr/>
        </p:nvSpPr>
        <p:spPr>
          <a:xfrm>
            <a:off x="2800350" y="4857751"/>
            <a:ext cx="857250" cy="4246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038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763672" y="518949"/>
            <a:ext cx="5377218" cy="1801505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763672" y="813674"/>
            <a:ext cx="53772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000099"/>
                </a:solidFill>
              </a:rPr>
              <a:t>বাড়ির কাজ</a:t>
            </a:r>
            <a:endParaRPr lang="en-US" sz="7200" dirty="0">
              <a:solidFill>
                <a:srgbClr val="0000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50910" y="3048082"/>
            <a:ext cx="9158515" cy="1015663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/>
              <a:t>একটি খেলাধুলার ট্রাকের ছবি আঁক</a:t>
            </a:r>
            <a:endParaRPr lang="en-US" sz="6000" dirty="0"/>
          </a:p>
        </p:txBody>
      </p:sp>
      <p:sp>
        <p:nvSpPr>
          <p:cNvPr id="6" name="Horizontal Scroll 5"/>
          <p:cNvSpPr/>
          <p:nvPr/>
        </p:nvSpPr>
        <p:spPr>
          <a:xfrm>
            <a:off x="1770742" y="2907881"/>
            <a:ext cx="9158515" cy="1296067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39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Wave 1"/>
          <p:cNvSpPr/>
          <p:nvPr/>
        </p:nvSpPr>
        <p:spPr>
          <a:xfrm>
            <a:off x="1319668" y="317726"/>
            <a:ext cx="8984342" cy="2235200"/>
          </a:xfrm>
          <a:prstGeom prst="doubleWav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59771" y="702996"/>
            <a:ext cx="87085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/>
              <a:t>সবাইকে ধন্যবাদ </a:t>
            </a:r>
            <a:endParaRPr lang="en-US" sz="9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376" y="2938196"/>
            <a:ext cx="4352926" cy="326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859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Custom 5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998</TotalTime>
  <Words>346</Words>
  <Application>Microsoft Office PowerPoint</Application>
  <PresentationFormat>Widescreen</PresentationFormat>
  <Paragraphs>72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Calibri</vt:lpstr>
      <vt:lpstr>NikoshBAN</vt:lpstr>
      <vt:lpstr>Times New Roman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276</cp:revision>
  <dcterms:created xsi:type="dcterms:W3CDTF">2014-02-13T03:19:21Z</dcterms:created>
  <dcterms:modified xsi:type="dcterms:W3CDTF">2014-02-19T03:50:21Z</dcterms:modified>
</cp:coreProperties>
</file>